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05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4" autoAdjust="0"/>
    <p:restoredTop sz="94737" autoAdjust="0"/>
  </p:normalViewPr>
  <p:slideViewPr>
    <p:cSldViewPr snapToGrid="0" snapToObjects="1">
      <p:cViewPr varScale="1">
        <p:scale>
          <a:sx n="94" d="100"/>
          <a:sy n="94" d="100"/>
        </p:scale>
        <p:origin x="-208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A3712-1874-A44C-A9E4-447E8FF3B417}" type="datetimeFigureOut">
              <a:rPr lang="en-US" smtClean="0"/>
              <a:t>1/15/14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CDF73-85D2-4237-9B32-053DBDB0C312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A3712-1874-A44C-A9E4-447E8FF3B417}" type="datetimeFigureOut">
              <a:rPr lang="en-US" smtClean="0"/>
              <a:t>1/15/14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22DB0-AD30-4B4F-8A5B-B47A7DBAC0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A3712-1874-A44C-A9E4-447E8FF3B417}" type="datetimeFigureOut">
              <a:rPr lang="en-US" smtClean="0"/>
              <a:t>1/15/14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22DB0-AD30-4B4F-8A5B-B47A7DBAC0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A3712-1874-A44C-A9E4-447E8FF3B417}" type="datetimeFigureOut">
              <a:rPr lang="en-US" smtClean="0"/>
              <a:t>1/15/14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22DB0-AD30-4B4F-8A5B-B47A7DBAC0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A3712-1874-A44C-A9E4-447E8FF3B417}" type="datetimeFigureOut">
              <a:rPr lang="en-US" smtClean="0"/>
              <a:t>1/15/14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5F322DB0-AD30-4B4F-8A5B-B47A7DBAC069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A3712-1874-A44C-A9E4-447E8FF3B417}" type="datetimeFigureOut">
              <a:rPr lang="en-US" smtClean="0"/>
              <a:t>1/15/14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22DB0-AD30-4B4F-8A5B-B47A7DBAC0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A3712-1874-A44C-A9E4-447E8FF3B417}" type="datetimeFigureOut">
              <a:rPr lang="en-US" smtClean="0"/>
              <a:t>1/15/14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22DB0-AD30-4B4F-8A5B-B47A7DBAC0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A3712-1874-A44C-A9E4-447E8FF3B417}" type="datetimeFigureOut">
              <a:rPr lang="en-US" smtClean="0"/>
              <a:t>1/15/14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22DB0-AD30-4B4F-8A5B-B47A7DBAC0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A3712-1874-A44C-A9E4-447E8FF3B417}" type="datetimeFigureOut">
              <a:rPr lang="en-US" smtClean="0"/>
              <a:t>1/15/14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22DB0-AD30-4B4F-8A5B-B47A7DBAC0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A3712-1874-A44C-A9E4-447E8FF3B417}" type="datetimeFigureOut">
              <a:rPr lang="en-US" smtClean="0"/>
              <a:t>1/15/14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22DB0-AD30-4B4F-8A5B-B47A7DBAC0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A3712-1874-A44C-A9E4-447E8FF3B417}" type="datetimeFigureOut">
              <a:rPr lang="en-US" smtClean="0"/>
              <a:t>1/15/14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22DB0-AD30-4B4F-8A5B-B47A7DBAC0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B8A3712-1874-A44C-A9E4-447E8FF3B417}" type="datetimeFigureOut">
              <a:rPr lang="en-US" smtClean="0"/>
              <a:t>1/15/14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F322DB0-AD30-4B4F-8A5B-B47A7DBAC069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51" r:id="rId1"/>
    <p:sldLayoutId id="2147484052" r:id="rId2"/>
    <p:sldLayoutId id="2147484053" r:id="rId3"/>
    <p:sldLayoutId id="2147484054" r:id="rId4"/>
    <p:sldLayoutId id="2147484055" r:id="rId5"/>
    <p:sldLayoutId id="2147484056" r:id="rId6"/>
    <p:sldLayoutId id="2147484057" r:id="rId7"/>
    <p:sldLayoutId id="2147484058" r:id="rId8"/>
    <p:sldLayoutId id="2147484059" r:id="rId9"/>
    <p:sldLayoutId id="2147484060" r:id="rId10"/>
    <p:sldLayoutId id="214748406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gi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u="sng" dirty="0" smtClean="0">
                <a:latin typeface="Times New Roman"/>
                <a:cs typeface="Times New Roman"/>
              </a:rPr>
              <a:t>CHAPTER 26</a:t>
            </a:r>
            <a:r>
              <a:rPr lang="en-US" sz="2400" b="1" u="sng" dirty="0" smtClean="0">
                <a:latin typeface="Times New Roman"/>
                <a:cs typeface="Times New Roman"/>
                <a:sym typeface="Wingdings"/>
              </a:rPr>
              <a:t> PHYLOGENY &amp; THE TREE OF LIFE</a:t>
            </a:r>
            <a:endParaRPr lang="en-US" sz="2400" b="1" u="sng" dirty="0">
              <a:latin typeface="Times New Roman"/>
              <a:cs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61665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u="sng" dirty="0" smtClean="0">
                <a:latin typeface="Times New Roman"/>
                <a:cs typeface="Times New Roman"/>
              </a:rPr>
              <a:t>26.1</a:t>
            </a:r>
            <a:r>
              <a:rPr lang="en-US" sz="2200" u="sng" dirty="0" smtClean="0">
                <a:latin typeface="Times New Roman"/>
                <a:cs typeface="Times New Roman"/>
                <a:sym typeface="Wingdings"/>
              </a:rPr>
              <a:t> Phylogenies show evolutionary relationships</a:t>
            </a:r>
            <a:endParaRPr lang="en-US" sz="2200" dirty="0" smtClean="0">
              <a:latin typeface="Times New Roman"/>
              <a:cs typeface="Times New Roman"/>
              <a:sym typeface="Wingdings"/>
            </a:endParaRPr>
          </a:p>
          <a:p>
            <a:r>
              <a:rPr lang="en-US" sz="2200" dirty="0" smtClean="0">
                <a:latin typeface="Times New Roman"/>
                <a:cs typeface="Times New Roman"/>
                <a:sym typeface="Wingdings"/>
              </a:rPr>
              <a:t>I.  Linking classification &amp; phylogeny</a:t>
            </a:r>
          </a:p>
          <a:p>
            <a:pPr>
              <a:tabLst>
                <a:tab pos="284163" algn="l"/>
              </a:tabLst>
            </a:pPr>
            <a:r>
              <a:rPr lang="en-US" sz="2200" dirty="0" smtClean="0">
                <a:latin typeface="Times New Roman"/>
                <a:cs typeface="Times New Roman"/>
                <a:sym typeface="Wingdings"/>
              </a:rPr>
              <a:t>	A.  </a:t>
            </a:r>
            <a:r>
              <a:rPr lang="en-US" sz="2200" dirty="0" err="1" smtClean="0">
                <a:latin typeface="Times New Roman"/>
                <a:cs typeface="Times New Roman"/>
                <a:sym typeface="Wingdings"/>
              </a:rPr>
              <a:t>Phylogenetic</a:t>
            </a:r>
            <a:r>
              <a:rPr lang="en-US" sz="2200" dirty="0" smtClean="0">
                <a:latin typeface="Times New Roman"/>
                <a:cs typeface="Times New Roman"/>
                <a:sym typeface="Wingdings"/>
              </a:rPr>
              <a:t> trees</a:t>
            </a:r>
          </a:p>
        </p:txBody>
      </p:sp>
      <p:pic>
        <p:nvPicPr>
          <p:cNvPr id="6" name="Picture 5" descr="26_05HowToReadATree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9253" y="1569662"/>
            <a:ext cx="6064804" cy="349959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5069254"/>
            <a:ext cx="91440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88975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</a:t>
            </a:r>
            <a:r>
              <a:rPr lang="en-US" sz="2200" dirty="0" smtClean="0">
                <a:latin typeface="Times New Roman"/>
                <a:cs typeface="Times New Roman"/>
              </a:rPr>
              <a:t>1.  Evolutionary hypothesis</a:t>
            </a:r>
          </a:p>
          <a:p>
            <a:pPr>
              <a:tabLst>
                <a:tab pos="688975" algn="l"/>
              </a:tabLst>
            </a:pPr>
            <a:r>
              <a:rPr lang="en-US" sz="2200" dirty="0" smtClean="0">
                <a:latin typeface="Times New Roman"/>
                <a:cs typeface="Times New Roman"/>
              </a:rPr>
              <a:t>	2.  What they can and cannot show</a:t>
            </a:r>
          </a:p>
          <a:p>
            <a:pPr>
              <a:tabLst>
                <a:tab pos="688975" algn="l"/>
                <a:tab pos="1028700" algn="l"/>
              </a:tabLst>
            </a:pPr>
            <a:r>
              <a:rPr lang="en-US" sz="2200" dirty="0" smtClean="0">
                <a:latin typeface="Times New Roman"/>
                <a:cs typeface="Times New Roman"/>
              </a:rPr>
              <a:t>		a.  Does not show absolute ages</a:t>
            </a:r>
          </a:p>
          <a:p>
            <a:pPr>
              <a:tabLst>
                <a:tab pos="688975" algn="l"/>
                <a:tab pos="1028700" algn="l"/>
                <a:tab pos="1368425" algn="l"/>
              </a:tabLst>
            </a:pPr>
            <a:r>
              <a:rPr lang="en-US" sz="2200" dirty="0" smtClean="0">
                <a:latin typeface="Times New Roman"/>
                <a:cs typeface="Times New Roman"/>
              </a:rPr>
              <a:t>		</a:t>
            </a:r>
            <a:r>
              <a:rPr lang="en-US" sz="2200" dirty="0" err="1" smtClean="0">
                <a:latin typeface="Times New Roman"/>
                <a:cs typeface="Times New Roman"/>
              </a:rPr>
              <a:t>b</a:t>
            </a:r>
            <a:r>
              <a:rPr lang="en-US" sz="2200" dirty="0" smtClean="0">
                <a:latin typeface="Times New Roman"/>
                <a:cs typeface="Times New Roman"/>
              </a:rPr>
              <a:t>.  Shows common ancestors, not necessarily what organism evolved from 				another</a:t>
            </a:r>
            <a:endParaRPr lang="en-US" sz="2200" dirty="0">
              <a:latin typeface="Times New Roman"/>
              <a:cs typeface="Times New Roman"/>
            </a:endParaRPr>
          </a:p>
        </p:txBody>
      </p:sp>
      <p:pic>
        <p:nvPicPr>
          <p:cNvPr id="8" name="Picture 7" descr="26_04CarnivoraPhylogeny-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9468" y="1331013"/>
            <a:ext cx="4294532" cy="43185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2462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u="sng" dirty="0" smtClean="0">
                <a:latin typeface="Times New Roman"/>
                <a:cs typeface="Times New Roman"/>
              </a:rPr>
              <a:t>26.2</a:t>
            </a:r>
            <a:r>
              <a:rPr lang="en-US" sz="2200" u="sng" dirty="0" smtClean="0">
                <a:latin typeface="Times New Roman"/>
                <a:cs typeface="Times New Roman"/>
                <a:sym typeface="Wingdings"/>
              </a:rPr>
              <a:t> Phylogenies are inferred from morphological &amp; molecular data</a:t>
            </a:r>
            <a:endParaRPr lang="en-US" sz="2200" dirty="0" smtClean="0">
              <a:latin typeface="Times New Roman"/>
              <a:cs typeface="Times New Roman"/>
              <a:sym typeface="Wingdings"/>
            </a:endParaRPr>
          </a:p>
          <a:p>
            <a:r>
              <a:rPr lang="en-US" sz="2200" dirty="0" smtClean="0">
                <a:latin typeface="Times New Roman"/>
                <a:cs typeface="Times New Roman"/>
                <a:sym typeface="Wingdings"/>
              </a:rPr>
              <a:t>I.  Terminology</a:t>
            </a:r>
          </a:p>
          <a:p>
            <a:pPr>
              <a:tabLst>
                <a:tab pos="284163" algn="l"/>
              </a:tabLst>
            </a:pPr>
            <a:r>
              <a:rPr lang="en-US" sz="2200" dirty="0" smtClean="0">
                <a:latin typeface="Times New Roman"/>
                <a:cs typeface="Times New Roman"/>
                <a:sym typeface="Wingdings"/>
              </a:rPr>
              <a:t>	A.  Homology/Homologous structures</a:t>
            </a:r>
          </a:p>
          <a:p>
            <a:pPr>
              <a:tabLst>
                <a:tab pos="284163" algn="l"/>
                <a:tab pos="688975" algn="l"/>
              </a:tabLst>
            </a:pPr>
            <a:r>
              <a:rPr lang="en-US" sz="2200" dirty="0" smtClean="0">
                <a:latin typeface="Times New Roman"/>
                <a:cs typeface="Times New Roman"/>
                <a:sym typeface="Wingdings"/>
              </a:rPr>
              <a:t>		1.  Similar characteristics/structures that are a result of shared </a:t>
            </a:r>
            <a:r>
              <a:rPr lang="en-US" sz="2200" dirty="0" err="1" smtClean="0">
                <a:latin typeface="Times New Roman"/>
                <a:cs typeface="Times New Roman"/>
                <a:sym typeface="Wingdings"/>
              </a:rPr>
              <a:t>ancestory</a:t>
            </a:r>
            <a:endParaRPr lang="en-US" sz="2200" dirty="0" smtClean="0">
              <a:latin typeface="Times New Roman"/>
              <a:cs typeface="Times New Roman"/>
              <a:sym typeface="Wingdings"/>
            </a:endParaRPr>
          </a:p>
          <a:p>
            <a:pPr>
              <a:tabLst>
                <a:tab pos="284163" algn="l"/>
                <a:tab pos="688975" algn="l"/>
              </a:tabLst>
            </a:pPr>
            <a:r>
              <a:rPr lang="en-US" sz="2200" dirty="0" smtClean="0">
                <a:latin typeface="Times New Roman"/>
                <a:cs typeface="Times New Roman"/>
                <a:sym typeface="Wingdings"/>
              </a:rPr>
              <a:t>	B.  Analogy/Analogous structures</a:t>
            </a:r>
          </a:p>
          <a:p>
            <a:pPr>
              <a:tabLst>
                <a:tab pos="284163" algn="l"/>
                <a:tab pos="688975" algn="l"/>
                <a:tab pos="1028700" algn="l"/>
              </a:tabLst>
            </a:pPr>
            <a:r>
              <a:rPr lang="en-US" sz="2200" dirty="0" smtClean="0">
                <a:latin typeface="Times New Roman"/>
                <a:cs typeface="Times New Roman"/>
                <a:sym typeface="Wingdings"/>
              </a:rPr>
              <a:t>		1.  Similar characteristics/structures that are a result of similar </a:t>
            </a:r>
            <a:r>
              <a:rPr lang="en-US" sz="2200" dirty="0" err="1" smtClean="0">
                <a:latin typeface="Times New Roman"/>
                <a:cs typeface="Times New Roman"/>
                <a:sym typeface="Wingdings"/>
              </a:rPr>
              <a:t>env</a:t>
            </a:r>
            <a:r>
              <a:rPr lang="en-US" sz="2200" dirty="0" smtClean="0">
                <a:latin typeface="Times New Roman"/>
                <a:cs typeface="Times New Roman"/>
                <a:sym typeface="Wingdings"/>
              </a:rPr>
              <a:t>. 					pressures &amp; natural selection</a:t>
            </a:r>
          </a:p>
        </p:txBody>
      </p:sp>
      <p:pic>
        <p:nvPicPr>
          <p:cNvPr id="3" name="Picture 2" descr="batwing_birdwing morpholog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8420" y="2975590"/>
            <a:ext cx="4249451" cy="3581477"/>
          </a:xfrm>
          <a:prstGeom prst="rect">
            <a:avLst/>
          </a:prstGeom>
        </p:spPr>
      </p:pic>
      <p:pic>
        <p:nvPicPr>
          <p:cNvPr id="5" name="Picture 4" descr="22_17HomologousForelimbs-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059" y="2499360"/>
            <a:ext cx="8546592" cy="4358640"/>
          </a:xfrm>
          <a:prstGeom prst="rect">
            <a:avLst/>
          </a:prstGeom>
        </p:spPr>
      </p:pic>
      <p:pic>
        <p:nvPicPr>
          <p:cNvPr id="4" name="Picture 3" descr="analogous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746" y="2786450"/>
            <a:ext cx="6431539" cy="38711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/>
                <a:cs typeface="Times New Roman"/>
              </a:rPr>
              <a:t>II.  Morphological &amp; molecular homologies</a:t>
            </a:r>
          </a:p>
          <a:p>
            <a:pPr>
              <a:tabLst>
                <a:tab pos="339725" algn="l"/>
                <a:tab pos="688975" algn="l"/>
              </a:tabLst>
            </a:pPr>
            <a:r>
              <a:rPr lang="en-US" sz="2000" dirty="0" smtClean="0">
                <a:latin typeface="Times New Roman"/>
                <a:cs typeface="Times New Roman"/>
              </a:rPr>
              <a:t>	A.  </a:t>
            </a:r>
            <a:r>
              <a:rPr lang="en-US" sz="2000" dirty="0" err="1" smtClean="0">
                <a:latin typeface="Times New Roman"/>
                <a:cs typeface="Times New Roman"/>
              </a:rPr>
              <a:t>Phylogenetic</a:t>
            </a:r>
            <a:r>
              <a:rPr lang="en-US" sz="2000" dirty="0" smtClean="0">
                <a:latin typeface="Times New Roman"/>
                <a:cs typeface="Times New Roman"/>
              </a:rPr>
              <a:t> trees are established by using morphological homologies in 				combination with molecular homologies</a:t>
            </a:r>
            <a:endParaRPr lang="en-US" sz="2000" dirty="0">
              <a:latin typeface="Times New Roman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149615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u="sng" dirty="0" smtClean="0">
                <a:latin typeface="Times New Roman"/>
                <a:cs typeface="Times New Roman"/>
              </a:rPr>
              <a:t>26.3</a:t>
            </a:r>
            <a:r>
              <a:rPr lang="en-US" sz="2200" u="sng" dirty="0" smtClean="0">
                <a:latin typeface="Times New Roman"/>
                <a:cs typeface="Times New Roman"/>
                <a:sym typeface="Wingdings"/>
              </a:rPr>
              <a:t> Shared characteristics are used to construct </a:t>
            </a:r>
            <a:r>
              <a:rPr lang="en-US" sz="2200" u="sng" dirty="0" err="1" smtClean="0">
                <a:latin typeface="Times New Roman"/>
                <a:cs typeface="Times New Roman"/>
                <a:sym typeface="Wingdings"/>
              </a:rPr>
              <a:t>phylogentic</a:t>
            </a:r>
            <a:r>
              <a:rPr lang="en-US" sz="2200" u="sng" dirty="0" smtClean="0">
                <a:latin typeface="Times New Roman"/>
                <a:cs typeface="Times New Roman"/>
                <a:sym typeface="Wingdings"/>
              </a:rPr>
              <a:t> trees</a:t>
            </a:r>
            <a:endParaRPr lang="en-US" sz="2000" dirty="0" smtClean="0">
              <a:latin typeface="Times New Roman"/>
              <a:cs typeface="Times New Roman"/>
              <a:sym typeface="Wingdings"/>
            </a:endParaRPr>
          </a:p>
          <a:p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I.  </a:t>
            </a:r>
            <a:r>
              <a:rPr lang="en-US" sz="2000" dirty="0" err="1" smtClean="0">
                <a:latin typeface="Times New Roman"/>
                <a:cs typeface="Times New Roman"/>
                <a:sym typeface="Wingdings"/>
              </a:rPr>
              <a:t>Cladistics</a:t>
            </a:r>
            <a:endParaRPr lang="en-US" sz="2000" dirty="0" smtClean="0">
              <a:latin typeface="Times New Roman"/>
              <a:cs typeface="Times New Roman"/>
              <a:sym typeface="Wingdings"/>
            </a:endParaRPr>
          </a:p>
          <a:p>
            <a:pPr>
              <a:tabLst>
                <a:tab pos="284163" algn="l"/>
              </a:tabLst>
            </a:pPr>
            <a:r>
              <a:rPr lang="en-US" sz="2000" dirty="0" smtClean="0">
                <a:latin typeface="Times New Roman"/>
                <a:cs typeface="Times New Roman"/>
                <a:sym typeface="Wingdings"/>
              </a:rPr>
              <a:t>	A.  Common ancestry is primary criterion</a:t>
            </a:r>
            <a:endParaRPr lang="en-US" sz="2200" dirty="0" smtClean="0">
              <a:latin typeface="Times New Roman"/>
              <a:cs typeface="Times New Roman"/>
              <a:sym typeface="Wingdings"/>
            </a:endParaRPr>
          </a:p>
        </p:txBody>
      </p:sp>
      <p:pic>
        <p:nvPicPr>
          <p:cNvPr id="4" name="Picture 3" descr="26_10aMonoParaPolyphylyA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49942"/>
            <a:ext cx="2969976" cy="3208058"/>
          </a:xfrm>
          <a:prstGeom prst="rect">
            <a:avLst/>
          </a:prstGeom>
        </p:spPr>
      </p:pic>
      <p:pic>
        <p:nvPicPr>
          <p:cNvPr id="5" name="Picture 4" descr="26_10bMonoParaPolyphylyB-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3163" y="3649942"/>
            <a:ext cx="2998381" cy="320805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2091204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84163" algn="l"/>
              </a:tabLst>
            </a:pPr>
            <a:r>
              <a:rPr lang="en-US" dirty="0" smtClean="0"/>
              <a:t>	B.  </a:t>
            </a:r>
            <a:r>
              <a:rPr lang="en-US" dirty="0" err="1" smtClean="0"/>
              <a:t>Clades</a:t>
            </a:r>
            <a:endParaRPr lang="en-US" dirty="0" smtClean="0"/>
          </a:p>
          <a:p>
            <a:pPr>
              <a:tabLst>
                <a:tab pos="284163" algn="l"/>
                <a:tab pos="569913" algn="l"/>
                <a:tab pos="854075" algn="l"/>
              </a:tabLst>
            </a:pPr>
            <a:r>
              <a:rPr lang="en-US" dirty="0" smtClean="0"/>
              <a:t>		1.  Groups of organisms that include the ancestral organism and all it’s 						descendants 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0" y="301453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69913"/>
            <a:r>
              <a:rPr lang="en-US" dirty="0" smtClean="0"/>
              <a:t>	2.  3 types of clades can be formed based on characteristics (ancestral or derived)</a:t>
            </a:r>
            <a:endParaRPr lang="en-US" dirty="0"/>
          </a:p>
        </p:txBody>
      </p:sp>
      <p:pic>
        <p:nvPicPr>
          <p:cNvPr id="8" name="Picture 7" descr="26_10cMonoParaPolyphylyC-L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7871" y="3649942"/>
            <a:ext cx="2656129" cy="32080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u="sng" dirty="0" smtClean="0"/>
              <a:t>26.4</a:t>
            </a:r>
            <a:r>
              <a:rPr lang="en-US" sz="2200" u="sng" dirty="0" smtClean="0">
                <a:sym typeface="Wingdings"/>
              </a:rPr>
              <a:t> An organism’s evolutionary history is documented in its genome</a:t>
            </a:r>
            <a:endParaRPr lang="en-US" sz="2200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0" y="653891"/>
            <a:ext cx="91440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u="sng" dirty="0" smtClean="0"/>
              <a:t>26.5</a:t>
            </a:r>
            <a:r>
              <a:rPr lang="en-US" sz="2200" u="sng" dirty="0" smtClean="0">
                <a:sym typeface="Wingdings"/>
              </a:rPr>
              <a:t> Molecular clocks help track evolutionary time</a:t>
            </a:r>
            <a:endParaRPr lang="en-US" sz="2200" dirty="0" smtClean="0">
              <a:sym typeface="Wingdings"/>
            </a:endParaRPr>
          </a:p>
          <a:p>
            <a:r>
              <a:rPr lang="en-US" sz="2200" dirty="0" smtClean="0">
                <a:sym typeface="Wingdings"/>
              </a:rPr>
              <a:t>I.  Molecular clocks</a:t>
            </a:r>
          </a:p>
          <a:p>
            <a:pPr>
              <a:tabLst>
                <a:tab pos="339725" algn="l"/>
              </a:tabLst>
            </a:pPr>
            <a:r>
              <a:rPr lang="en-US" sz="2200" dirty="0" smtClean="0">
                <a:sym typeface="Wingdings"/>
              </a:rPr>
              <a:t>	A.  Some genes mutate/evolve at a relatively constant rate</a:t>
            </a:r>
          </a:p>
          <a:p>
            <a:pPr>
              <a:tabLst>
                <a:tab pos="339725" algn="l"/>
                <a:tab pos="692150" algn="l"/>
                <a:tab pos="1031875" algn="l"/>
              </a:tabLst>
            </a:pPr>
            <a:r>
              <a:rPr lang="en-US" sz="2200" dirty="0" smtClean="0">
                <a:sym typeface="Wingdings"/>
              </a:rPr>
              <a:t>		1.  Used to help determine a more accurate time frame for 					evolutionary events  </a:t>
            </a:r>
          </a:p>
        </p:txBody>
      </p:sp>
    </p:spTree>
    <p:extLst>
      <p:ext uri="{BB962C8B-B14F-4D97-AF65-F5344CB8AC3E}">
        <p14:creationId xmlns:p14="http://schemas.microsoft.com/office/powerpoint/2010/main" val="12866467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1.lar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786" y="250480"/>
            <a:ext cx="6616451" cy="6337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100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ヒラギノ丸ゴ Pro W4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ＭＳ 明朝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Apex.thmx</Template>
  <TotalTime>569</TotalTime>
  <Words>76</Words>
  <Application>Microsoft Macintosh PowerPoint</Application>
  <PresentationFormat>On-screen Show (4:3)</PresentationFormat>
  <Paragraphs>27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Apex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Scott Thomas</dc:creator>
  <cp:lastModifiedBy>Scott Thomas</cp:lastModifiedBy>
  <cp:revision>9</cp:revision>
  <dcterms:created xsi:type="dcterms:W3CDTF">2010-01-07T20:57:52Z</dcterms:created>
  <dcterms:modified xsi:type="dcterms:W3CDTF">2014-01-15T18:21:04Z</dcterms:modified>
</cp:coreProperties>
</file>